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82" r:id="rId5"/>
    <p:sldMasterId id="2147483683" r:id="rId6"/>
    <p:sldMasterId id="214748368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5AA8F2C-4388-4D00-B6E4-F1C6B515566A}">
  <a:tblStyle styleId="{F5AA8F2C-4388-4D00-B6E4-F1C6B51556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d663566e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d663566e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d663566e3_0_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d663566e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d663566e3_0_1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d663566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d663566e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d663566e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d663566e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d663566e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d663566e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d663566e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d663566e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d663566e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d663566e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d663566e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d5b72fb9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d5b72fb9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d663566e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d663566e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bbaeeced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bbaeeced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d5b72fb9c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d5b72fb9c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d663566e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d663566e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d663566e3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d663566e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d663566e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d663566e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d663566e3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d663566e3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d5b72fb9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d5b72fb9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d5b72fb9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d5b72fb9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d663566e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d663566e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d663566e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d663566e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d663566e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d663566e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d5b72fb9c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d5b72fb9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d5b72fb9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d5b72fb9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d663566e3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d663566e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d663566e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d663566e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663566e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663566e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d5b72fb9c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d5b72fb9c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d663566e3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d663566e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d5b72fb9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d5b72fb9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= </a:t>
            </a:r>
            <a:r>
              <a:rPr b="1" lang="en" sz="1200">
                <a:solidFill>
                  <a:srgbClr val="222222"/>
                </a:solidFill>
              </a:rPr>
              <a:t>Transmission Control Protocol</a:t>
            </a:r>
            <a:endParaRPr b="1" sz="12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</a:rPr>
              <a:t>MPWide = </a:t>
            </a:r>
            <a:r>
              <a:rPr lang="en">
                <a:solidFill>
                  <a:srgbClr val="545454"/>
                </a:solidFill>
                <a:highlight>
                  <a:srgbClr val="FFFFFF"/>
                </a:highlight>
              </a:rPr>
              <a:t> A communication library for message passing across wide area networks. 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d5b72fb9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d5b72fb9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d6132aff2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d6132aff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d6132aff2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d6132aff2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d663566e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d663566e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d6132aff2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d6132aff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d5b72fb9c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d5b72fb9c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d6132aff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d6132aff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d5b72fb9c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d5b72fb9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d5b72fb9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d5b72fb9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d5b72fb9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d5b72fb9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d5b72fb9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d5b72fb9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d5b72fb9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d5b72fb9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d5b72fb9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d5b72fb9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d6132aff2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5d6132aff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d663566e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d663566e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d6132aff2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5d6132aff2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d6132aff2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d6132aff2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d6132aff2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d6132aff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d5b72fb9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d5b72fb9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d5b72fb9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d5b72fb9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d6132aff2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5d6132aff2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d6132aff2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5d6132aff2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d663566e3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d663566e3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d663566e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d663566e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d5b72fb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d5b72fb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d663566e3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d663566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2" name="Google Shape;102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CMA - simple" type="tx">
  <p:cSld name="TITLE_AND_BODY">
    <p:bg>
      <p:bgPr>
        <a:solidFill>
          <a:srgbClr val="E3E3E3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00301" y="74575"/>
            <a:ext cx="2477198" cy="7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" name="Google Shape;1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0" name="Google Shape;130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1" name="Google Shape;131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35" name="Google Shape;13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8" name="Google Shape;138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ubrik och innehåll" type="obj">
  <p:cSld name="OBJEC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/>
            </a:lvl1pPr>
            <a:lvl2pPr indent="0" lvl="1" marL="0" marR="0" rtl="0" algn="r">
              <a:buNone/>
              <a:defRPr/>
            </a:lvl2pPr>
            <a:lvl3pPr indent="0" lvl="2" marL="0" marR="0" rtl="0" algn="r">
              <a:buNone/>
              <a:defRPr/>
            </a:lvl3pPr>
            <a:lvl4pPr indent="0" lvl="3" marL="0" marR="0" rtl="0" algn="r">
              <a:buNone/>
              <a:defRPr/>
            </a:lvl4pPr>
            <a:lvl5pPr indent="0" lvl="4" marL="0" marR="0" rtl="0" algn="r">
              <a:buNone/>
              <a:defRPr/>
            </a:lvl5pPr>
            <a:lvl6pPr indent="0" lvl="5" marL="0" marR="0" rtl="0" algn="r">
              <a:buNone/>
              <a:defRPr/>
            </a:lvl6pPr>
            <a:lvl7pPr indent="0" lvl="6" marL="0" marR="0" rtl="0" algn="r">
              <a:buNone/>
              <a:defRPr/>
            </a:lvl7pPr>
            <a:lvl8pPr indent="0" lvl="7" marL="0" marR="0" rtl="0" algn="r">
              <a:buNone/>
              <a:defRPr/>
            </a:lvl8pPr>
            <a:lvl9pPr indent="0" lvl="8" marL="0" marR="0" rtl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●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○"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■"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○"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■"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○"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Calibri"/>
              <a:buChar char="■"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  <a:defRPr sz="1800">
                <a:solidFill>
                  <a:srgbClr val="FFFF00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  <a:defRPr>
                <a:solidFill>
                  <a:srgbClr val="FFFF00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00"/>
              </a:buClr>
              <a:buSzPts val="1400"/>
              <a:buChar char="■"/>
              <a:defRPr>
                <a:solidFill>
                  <a:srgbClr val="FFFF00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00"/>
              </a:buClr>
              <a:buSzPts val="1400"/>
              <a:buChar char="●"/>
              <a:defRPr>
                <a:solidFill>
                  <a:srgbClr val="FFFF00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  <a:defRPr>
                <a:solidFill>
                  <a:srgbClr val="FFFF00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00"/>
              </a:buClr>
              <a:buSzPts val="1400"/>
              <a:buChar char="■"/>
              <a:defRPr>
                <a:solidFill>
                  <a:srgbClr val="FFFF00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00"/>
              </a:buClr>
              <a:buSzPts val="1400"/>
              <a:buChar char="●"/>
              <a:defRPr>
                <a:solidFill>
                  <a:srgbClr val="FFFF00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00"/>
              </a:buClr>
              <a:buSzPts val="1400"/>
              <a:buChar char="○"/>
              <a:defRPr>
                <a:solidFill>
                  <a:srgbClr val="FFFF00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00"/>
              </a:buClr>
              <a:buSzPts val="1400"/>
              <a:buChar char="■"/>
              <a:defRPr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E3E3E3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●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○"/>
              <a:defRPr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libri"/>
              <a:buChar char="■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2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600301" y="74575"/>
            <a:ext cx="2477198" cy="735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Relationship Id="rId4" Type="http://schemas.openxmlformats.org/officeDocument/2006/relationships/image" Target="../media/image37.jpg"/><Relationship Id="rId5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ecmwf.int" TargetMode="External"/><Relationship Id="rId4" Type="http://schemas.openxmlformats.org/officeDocument/2006/relationships/hyperlink" Target="http://www.ipcinfo.org" TargetMode="External"/><Relationship Id="rId5" Type="http://schemas.openxmlformats.org/officeDocument/2006/relationships/hyperlink" Target="https://www.moonstar-communications.com/" TargetMode="External"/><Relationship Id="rId6" Type="http://schemas.openxmlformats.org/officeDocument/2006/relationships/image" Target="../media/image21.png"/><Relationship Id="rId7" Type="http://schemas.openxmlformats.org/officeDocument/2006/relationships/image" Target="../media/image28.png"/><Relationship Id="rId8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github.com/djgroen/flare-release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www.hidalgo-project.eu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6" Type="http://schemas.openxmlformats.org/officeDocument/2006/relationships/hyperlink" Target="http://www.vecma.eu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jpg"/><Relationship Id="rId4" Type="http://schemas.openxmlformats.org/officeDocument/2006/relationships/image" Target="../media/image38.jpg"/><Relationship Id="rId5" Type="http://schemas.openxmlformats.org/officeDocument/2006/relationships/image" Target="../media/image2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vecma.eu" TargetMode="External"/><Relationship Id="rId4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www.github.com/djgroen/FabDummy" TargetMode="External"/><Relationship Id="rId4" Type="http://schemas.openxmlformats.org/officeDocument/2006/relationships/hyperlink" Target="http://www.github.com/wedeling/FabSC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png"/><Relationship Id="rId4" Type="http://schemas.openxmlformats.org/officeDocument/2006/relationships/hyperlink" Target="http://www.vecma-toolkit.eu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</a:rPr>
              <a:t>Modelling migration with other things on supercomputers</a:t>
            </a:r>
            <a:endParaRPr b="1" sz="23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8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ADADAD"/>
                </a:solidFill>
              </a:rPr>
              <a:t>Derek Groen, Gebremariam Assres, </a:t>
            </a:r>
            <a:endParaRPr sz="2800">
              <a:solidFill>
                <a:srgbClr val="ADADA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ADADAD"/>
                </a:solidFill>
              </a:rPr>
              <a:t>Diana Suleimenova</a:t>
            </a:r>
            <a:endParaRPr sz="2800">
              <a:solidFill>
                <a:srgbClr val="ADADA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ARCHER supercomputer</a:t>
            </a:r>
            <a:endParaRPr/>
          </a:p>
        </p:txBody>
      </p:sp>
      <p:sp>
        <p:nvSpPr>
          <p:cNvPr id="218" name="Google Shape;218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Edinburgh Parallel Computing Centre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Edinburgh, United Kingdom</a:t>
            </a:r>
            <a:endParaRPr/>
          </a:p>
        </p:txBody>
      </p:sp>
      <p:sp>
        <p:nvSpPr>
          <p:cNvPr id="219" name="Google Shape;219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Cray XC30 machine built in 2013.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4,920 nodes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118,080 compute cores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64 / 128 GB of RAM per node.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12 core processors, 2.7 GHz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2.6 PFlop/s = 2.6*10</a:t>
            </a:r>
            <a:r>
              <a:rPr baseline="30000" lang="en" sz="1800"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ops / 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03" y="1997125"/>
            <a:ext cx="3867300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300" y="3193950"/>
            <a:ext cx="476250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13" y="152400"/>
            <a:ext cx="861637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9"/>
          <p:cNvPicPr preferRelativeResize="0"/>
          <p:nvPr/>
        </p:nvPicPr>
        <p:blipFill rotWithShape="1">
          <a:blip r:embed="rId3">
            <a:alphaModFix/>
          </a:blip>
          <a:srcRect b="0" l="1407" r="8971" t="5383"/>
          <a:stretch/>
        </p:blipFill>
        <p:spPr>
          <a:xfrm>
            <a:off x="451438" y="128975"/>
            <a:ext cx="8241124" cy="488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9"/>
          <p:cNvSpPr/>
          <p:nvPr/>
        </p:nvSpPr>
        <p:spPr>
          <a:xfrm>
            <a:off x="1417525" y="2658650"/>
            <a:ext cx="126900" cy="126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9"/>
          <p:cNvSpPr/>
          <p:nvPr/>
        </p:nvSpPr>
        <p:spPr>
          <a:xfrm>
            <a:off x="1147108" y="3877850"/>
            <a:ext cx="126900" cy="126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Hazel Hen </a:t>
            </a:r>
            <a:r>
              <a:rPr lang="en"/>
              <a:t>supercomputer</a:t>
            </a:r>
            <a:endParaRPr/>
          </a:p>
        </p:txBody>
      </p:sp>
      <p:sp>
        <p:nvSpPr>
          <p:cNvPr id="239" name="Google Shape;239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HochLeistungs Rechenzentrum Stuttgart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Stuttgart, Germany</a:t>
            </a:r>
            <a:endParaRPr/>
          </a:p>
        </p:txBody>
      </p:sp>
      <p:sp>
        <p:nvSpPr>
          <p:cNvPr id="240" name="Google Shape;240;p5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Cray XC40 machine built in 2015.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7,712 nodes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185,088 compute cores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128 GB of RAM per node.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12 core processors, 2.5 GHz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7.4 PFlop/s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93257"/>
            <a:ext cx="4260300" cy="243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1101" y="163926"/>
            <a:ext cx="2024824" cy="7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4343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25" y="152400"/>
            <a:ext cx="815955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Eagle</a:t>
            </a:r>
            <a:r>
              <a:rPr lang="en"/>
              <a:t> supercomputer</a:t>
            </a:r>
            <a:endParaRPr/>
          </a:p>
        </p:txBody>
      </p:sp>
      <p:sp>
        <p:nvSpPr>
          <p:cNvPr id="258" name="Google Shape;258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Poznan Supercomputing &amp; Networking Centre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Poznan, Poland</a:t>
            </a:r>
            <a:endParaRPr/>
          </a:p>
        </p:txBody>
      </p:sp>
      <p:sp>
        <p:nvSpPr>
          <p:cNvPr id="259" name="Google Shape;259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Huawei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machine built in 2015.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1,178 nodes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32,984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compute cores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256 GB of RAM per node.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14 core processors, 2.6 GHz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1.4 PFlop/s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54" y="3196511"/>
            <a:ext cx="4614350" cy="1691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1101" y="163926"/>
            <a:ext cx="2024824" cy="7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00" y="152400"/>
            <a:ext cx="801919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47625"/>
            <a:ext cx="8439150" cy="5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79" name="Google Shape;279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Our parallel code can be 20 times faster than a non-parallel one, but we want to improve that.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The aim is to have a code that can be a few hundred times faster by the end of the project (December 2021).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Have more detailed location graphs.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Parallelize the updating of locations.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Define more advanced rule sets for the agents.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Activities</a:t>
            </a:r>
            <a:endParaRPr/>
          </a:p>
        </p:txBody>
      </p:sp>
      <p:sp>
        <p:nvSpPr>
          <p:cNvPr id="159" name="Google Shape;15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❖"/>
            </a:pPr>
            <a:r>
              <a:rPr lang="en">
                <a:solidFill>
                  <a:srgbClr val="EFEFEF"/>
                </a:solidFill>
              </a:rPr>
              <a:t>Lecture: Introduction to supercomputers and parallelized Flee 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❖"/>
            </a:pPr>
            <a:r>
              <a:rPr lang="en">
                <a:solidFill>
                  <a:srgbClr val="EFEFEF"/>
                </a:solidFill>
              </a:rPr>
              <a:t>Lecture: Coupling Flee to other models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❖"/>
            </a:pPr>
            <a:r>
              <a:rPr lang="en">
                <a:solidFill>
                  <a:srgbClr val="EFEFEF"/>
                </a:solidFill>
              </a:rPr>
              <a:t>Discussion: Ideas for coupled models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Break [15]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800"/>
              <a:buChar char="❖"/>
            </a:pPr>
            <a:r>
              <a:rPr lang="en">
                <a:solidFill>
                  <a:srgbClr val="EFEFEF"/>
                </a:solidFill>
              </a:rPr>
              <a:t>Hands-on: Running the parallel and coupled simulations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❖"/>
            </a:pPr>
            <a:r>
              <a:rPr lang="en">
                <a:solidFill>
                  <a:srgbClr val="EFEFEF"/>
                </a:solidFill>
              </a:rPr>
              <a:t>Lecture: The HiDALGO and VECMA projects</a:t>
            </a:r>
            <a:endParaRPr>
              <a:solidFill>
                <a:srgbClr val="EFEFE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❖"/>
            </a:pPr>
            <a:r>
              <a:rPr lang="en">
                <a:solidFill>
                  <a:srgbClr val="EFEFEF"/>
                </a:solidFill>
              </a:rPr>
              <a:t>(Optional:) Demonstration of Flee on a supercomputer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7"/>
          <p:cNvSpPr txBox="1"/>
          <p:nvPr>
            <p:ph type="title"/>
          </p:nvPr>
        </p:nvSpPr>
        <p:spPr>
          <a:xfrm>
            <a:off x="988800" y="1134450"/>
            <a:ext cx="7166400" cy="28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Coupling Flee to </a:t>
            </a:r>
            <a:endParaRPr b="1" sz="4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other models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model coupling?</a:t>
            </a:r>
            <a:endParaRPr/>
          </a:p>
        </p:txBody>
      </p:sp>
      <p:sp>
        <p:nvSpPr>
          <p:cNvPr id="290" name="Google Shape;290;p58"/>
          <p:cNvSpPr txBox="1"/>
          <p:nvPr>
            <p:ph idx="1" type="body"/>
          </p:nvPr>
        </p:nvSpPr>
        <p:spPr>
          <a:xfrm>
            <a:off x="311700" y="1152475"/>
            <a:ext cx="607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The world operates across all scales in time and space.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Models do not.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An N-body simulation may model planets in a galaxy.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 CFD simulation may model blood in a vessel.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 migration simulation may model people within a continent.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To benefit from the predictions of different models, we need to </a:t>
            </a:r>
            <a:r>
              <a:rPr i="1" lang="en"/>
              <a:t>couple </a:t>
            </a:r>
            <a:r>
              <a:rPr lang="en"/>
              <a:t>them.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If models have different scales, it’s </a:t>
            </a:r>
            <a:r>
              <a:rPr i="1" lang="en"/>
              <a:t>multiscale modelling</a:t>
            </a:r>
            <a:r>
              <a:rPr lang="en"/>
              <a:t>.</a:t>
            </a:r>
            <a:endParaRPr/>
          </a:p>
        </p:txBody>
      </p:sp>
      <p:sp>
        <p:nvSpPr>
          <p:cNvPr id="291" name="Google Shape;291;p58"/>
          <p:cNvSpPr txBox="1"/>
          <p:nvPr/>
        </p:nvSpPr>
        <p:spPr>
          <a:xfrm>
            <a:off x="6464925" y="4530000"/>
            <a:ext cx="27444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Borgdorff et al., JPDC, vol. 73, no. 4, April 2013, pp. 465-483.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925" y="185075"/>
            <a:ext cx="2526674" cy="21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4925" y="2360150"/>
            <a:ext cx="2526674" cy="2175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questions that will need model coupling</a:t>
            </a:r>
            <a:endParaRPr/>
          </a:p>
        </p:txBody>
      </p:sp>
      <p:sp>
        <p:nvSpPr>
          <p:cNvPr id="299" name="Google Shape;299;p59"/>
          <p:cNvSpPr txBox="1"/>
          <p:nvPr>
            <p:ph idx="1" type="body"/>
          </p:nvPr>
        </p:nvSpPr>
        <p:spPr>
          <a:xfrm>
            <a:off x="311700" y="1152475"/>
            <a:ext cx="687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How do cracks propagate in a sheet of material?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Need a macroscale model to resolve the material,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and a molecular (or even quantum-mechanical) model to figure out how individual bonds in molecules break.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How do stars evolve in a galaxy?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Need an N-body model to calculate the movement of the stars,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and a stellar evolution model to calculate how each star changes as it ages,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and a stellar collision model to calculate what happens when stars collide.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How does pollution affect a city?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Need e.g., a traffic model to predict where pollution is generated,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and a weather model to predict how the pollution changes over time, e.g. due to wind or rain.</a:t>
            </a:r>
            <a:endParaRPr/>
          </a:p>
        </p:txBody>
      </p:sp>
      <p:pic>
        <p:nvPicPr>
          <p:cNvPr id="300" name="Google Shape;300;p59"/>
          <p:cNvPicPr preferRelativeResize="0"/>
          <p:nvPr/>
        </p:nvPicPr>
        <p:blipFill rotWithShape="1">
          <a:blip r:embed="rId3">
            <a:alphaModFix/>
          </a:blip>
          <a:srcRect b="0" l="31067" r="2999" t="0"/>
          <a:stretch/>
        </p:blipFill>
        <p:spPr>
          <a:xfrm>
            <a:off x="7713200" y="3467450"/>
            <a:ext cx="1292649" cy="14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9"/>
          <p:cNvPicPr preferRelativeResize="0"/>
          <p:nvPr/>
        </p:nvPicPr>
        <p:blipFill rotWithShape="1">
          <a:blip r:embed="rId4">
            <a:alphaModFix/>
          </a:blip>
          <a:srcRect b="0" l="29888" r="41234" t="0"/>
          <a:stretch/>
        </p:blipFill>
        <p:spPr>
          <a:xfrm>
            <a:off x="7633538" y="206225"/>
            <a:ext cx="1292654" cy="14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3887" y="1836838"/>
            <a:ext cx="1451963" cy="146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you couple models?</a:t>
            </a:r>
            <a:endParaRPr/>
          </a:p>
        </p:txBody>
      </p:sp>
      <p:graphicFrame>
        <p:nvGraphicFramePr>
          <p:cNvPr id="308" name="Google Shape;308;p60"/>
          <p:cNvGraphicFramePr/>
          <p:nvPr/>
        </p:nvGraphicFramePr>
        <p:xfrm>
          <a:off x="536600" y="116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{F5AA8F2C-4388-4D00-B6E4-F1C6B515566A}</a:tableStyleId>
              </a:tblPr>
              <a:tblGrid>
                <a:gridCol w="2926025"/>
                <a:gridCol w="5246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Write two models in one code.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(monolithic)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Quick solution, but your code becomes more complicated, and it will become harder to add more models, or to swap them.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Two separate model codes, interact by reading/writing files.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(file coupling)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Easy to implement, but may become slow if information is exchanged frequently.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Two separate model codes, interact using network communication.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(network coupling)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Very high performance, but harder to implement and codes may need to run at the same time.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Two separate model codes, interact using a repository or database.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(repository coupling)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fast, but easy to implement and great for curating intermediate results.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9" name="Google Shape;309;p60"/>
          <p:cNvSpPr txBox="1"/>
          <p:nvPr/>
        </p:nvSpPr>
        <p:spPr>
          <a:xfrm>
            <a:off x="311700" y="4286925"/>
            <a:ext cx="85875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Groen, D.</a:t>
            </a:r>
            <a:r>
              <a:rPr lang="en" sz="13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, Knap, J., Neumann, P., Suleimenova, D., Veen, L. and Leiter, K.</a:t>
            </a:r>
            <a:r>
              <a:rPr lang="en" sz="13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, 2019. Mastering the scales: a survey on the benefits of multiscale computing software. </a:t>
            </a:r>
            <a:r>
              <a:rPr i="1" lang="en" sz="13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Philosophical Transactions of the Royal Society A</a:t>
            </a:r>
            <a:r>
              <a:rPr lang="en" sz="13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" sz="13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377</a:t>
            </a:r>
            <a:r>
              <a:rPr lang="en" sz="13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(2142), p.20180147.</a:t>
            </a:r>
            <a:endParaRPr sz="13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you couple models?</a:t>
            </a:r>
            <a:endParaRPr/>
          </a:p>
        </p:txBody>
      </p:sp>
      <p:graphicFrame>
        <p:nvGraphicFramePr>
          <p:cNvPr id="315" name="Google Shape;315;p61"/>
          <p:cNvGraphicFramePr/>
          <p:nvPr/>
        </p:nvGraphicFramePr>
        <p:xfrm>
          <a:off x="5366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{F5AA8F2C-4388-4D00-B6E4-F1C6B515566A}</a:tableStyleId>
              </a:tblPr>
              <a:tblGrid>
                <a:gridCol w="2926025"/>
                <a:gridCol w="5246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Write two models in one code.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(monolithic)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don’t recommend this.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Two separate model codes, interact by reading/writing files.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(file coupling)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We’ll do this today.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Two separate model codes, interact using network communication.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(network coupling)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have experience doing this, and can point you to the right tools.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Two separate model codes, interact using a repository or database.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(repository coupling)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 have experience doing this, and can point you to the right tools.</a:t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Overview of different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multi-scale / coupled models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1" name="Google Shape;321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800"/>
              <a:buChar char="❖"/>
            </a:pPr>
            <a:r>
              <a:rPr lang="en">
                <a:solidFill>
                  <a:srgbClr val="F3F3F3"/>
                </a:solidFill>
              </a:rPr>
              <a:t>Prototyped:</a:t>
            </a:r>
            <a:endParaRPr>
              <a:solidFill>
                <a:srgbClr val="F3F3F3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➢"/>
            </a:pPr>
            <a:r>
              <a:rPr lang="en" sz="1800">
                <a:solidFill>
                  <a:srgbClr val="F3F3F3"/>
                </a:solidFill>
              </a:rPr>
              <a:t>Local escape.</a:t>
            </a:r>
            <a:endParaRPr sz="1800">
              <a:solidFill>
                <a:srgbClr val="F3F3F3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➢"/>
            </a:pPr>
            <a:r>
              <a:rPr lang="en" sz="1800">
                <a:solidFill>
                  <a:srgbClr val="F3F3F3"/>
                </a:solidFill>
              </a:rPr>
              <a:t>Food security.</a:t>
            </a:r>
            <a:endParaRPr sz="1800">
              <a:solidFill>
                <a:srgbClr val="F3F3F3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➢"/>
            </a:pPr>
            <a:r>
              <a:rPr lang="en" sz="1800">
                <a:solidFill>
                  <a:srgbClr val="F3F3F3"/>
                </a:solidFill>
              </a:rPr>
              <a:t>Conflict evolution.</a:t>
            </a:r>
            <a:endParaRPr sz="1800">
              <a:solidFill>
                <a:srgbClr val="F3F3F3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❖"/>
            </a:pPr>
            <a:r>
              <a:rPr lang="en">
                <a:solidFill>
                  <a:srgbClr val="F3F3F3"/>
                </a:solidFill>
              </a:rPr>
              <a:t>Proposed:</a:t>
            </a:r>
            <a:endParaRPr>
              <a:solidFill>
                <a:srgbClr val="F3F3F3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➢"/>
            </a:pPr>
            <a:r>
              <a:rPr lang="en" sz="1800">
                <a:solidFill>
                  <a:srgbClr val="F3F3F3"/>
                </a:solidFill>
              </a:rPr>
              <a:t>Long-term migration</a:t>
            </a:r>
            <a:endParaRPr sz="1800">
              <a:solidFill>
                <a:srgbClr val="F3F3F3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➢"/>
            </a:pPr>
            <a:r>
              <a:rPr lang="en" sz="1800">
                <a:solidFill>
                  <a:srgbClr val="F3F3F3"/>
                </a:solidFill>
              </a:rPr>
              <a:t>Weather</a:t>
            </a:r>
            <a:endParaRPr sz="1800">
              <a:solidFill>
                <a:srgbClr val="F3F3F3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➢"/>
            </a:pPr>
            <a:r>
              <a:rPr lang="en" sz="1800">
                <a:solidFill>
                  <a:srgbClr val="F3F3F3"/>
                </a:solidFill>
              </a:rPr>
              <a:t>Telecommunications</a:t>
            </a:r>
            <a:endParaRPr sz="1800">
              <a:solidFill>
                <a:srgbClr val="F3F3F3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➢"/>
            </a:pPr>
            <a:r>
              <a:rPr lang="en" sz="1800">
                <a:solidFill>
                  <a:srgbClr val="F3F3F3"/>
                </a:solidFill>
              </a:rPr>
              <a:t>Other sensor data</a:t>
            </a:r>
            <a:endParaRPr sz="1800">
              <a:solidFill>
                <a:srgbClr val="F3F3F3"/>
              </a:solidFill>
            </a:endParaRPr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■"/>
            </a:pPr>
            <a:r>
              <a:rPr lang="en" sz="1800">
                <a:solidFill>
                  <a:srgbClr val="F3F3F3"/>
                </a:solidFill>
              </a:rPr>
              <a:t>Satellites?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322" name="Google Shape;32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075" y="1242650"/>
            <a:ext cx="4832451" cy="34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sources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63"/>
          <p:cNvSpPr txBox="1"/>
          <p:nvPr/>
        </p:nvSpPr>
        <p:spPr>
          <a:xfrm>
            <a:off x="217400" y="1152475"/>
            <a:ext cx="2547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Weather data (ECMWF)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rgbClr val="4DD0E1"/>
                </a:solidFill>
                <a:hlinkClick r:id="rId3"/>
              </a:rPr>
              <a:t>http://www.ecmwf.int</a:t>
            </a:r>
            <a:r>
              <a:rPr lang="en">
                <a:solidFill>
                  <a:srgbClr val="FFFF00"/>
                </a:solidFill>
              </a:rPr>
              <a:t>  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329" name="Google Shape;329;p63"/>
          <p:cNvSpPr txBox="1"/>
          <p:nvPr/>
        </p:nvSpPr>
        <p:spPr>
          <a:xfrm>
            <a:off x="6042900" y="1152475"/>
            <a:ext cx="278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Food security data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4DD0E1"/>
                </a:solidFill>
                <a:hlinkClick r:id="rId4"/>
              </a:rPr>
              <a:t>http://www.ipcinfo.org</a:t>
            </a:r>
            <a:r>
              <a:rPr lang="en">
                <a:solidFill>
                  <a:srgbClr val="FFFF00"/>
                </a:solidFill>
              </a:rPr>
              <a:t> 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330" name="Google Shape;330;p63"/>
          <p:cNvSpPr txBox="1"/>
          <p:nvPr/>
        </p:nvSpPr>
        <p:spPr>
          <a:xfrm>
            <a:off x="3365149" y="1118825"/>
            <a:ext cx="2576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International calling data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rgbClr val="4DD0E1"/>
                </a:solidFill>
                <a:hlinkClick r:id="rId5"/>
              </a:rPr>
              <a:t>https://www.moonstar-communications.com/</a:t>
            </a:r>
            <a:r>
              <a:rPr lang="en">
                <a:solidFill>
                  <a:srgbClr val="FFFF00"/>
                </a:solidFill>
              </a:rPr>
              <a:t> 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331" name="Google Shape;331;p63"/>
          <p:cNvPicPr preferRelativeResize="0"/>
          <p:nvPr/>
        </p:nvPicPr>
        <p:blipFill rotWithShape="1">
          <a:blip r:embed="rId6">
            <a:alphaModFix/>
          </a:blip>
          <a:srcRect b="5042" l="18429" r="30814" t="18790"/>
          <a:stretch/>
        </p:blipFill>
        <p:spPr>
          <a:xfrm>
            <a:off x="6033750" y="2220575"/>
            <a:ext cx="2884474" cy="243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63"/>
          <p:cNvPicPr preferRelativeResize="0"/>
          <p:nvPr/>
        </p:nvPicPr>
        <p:blipFill rotWithShape="1">
          <a:blip r:embed="rId7">
            <a:alphaModFix/>
          </a:blip>
          <a:srcRect b="9878" l="62750" r="6744" t="39173"/>
          <a:stretch/>
        </p:blipFill>
        <p:spPr>
          <a:xfrm>
            <a:off x="3258500" y="2215508"/>
            <a:ext cx="2576098" cy="2420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63"/>
          <p:cNvPicPr preferRelativeResize="0"/>
          <p:nvPr/>
        </p:nvPicPr>
        <p:blipFill rotWithShape="1">
          <a:blip r:embed="rId8">
            <a:alphaModFix/>
          </a:blip>
          <a:srcRect b="22269" l="18419" r="51073" t="30678"/>
          <a:stretch/>
        </p:blipFill>
        <p:spPr>
          <a:xfrm>
            <a:off x="252925" y="2215500"/>
            <a:ext cx="2789400" cy="24200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3"/>
          <p:cNvSpPr txBox="1"/>
          <p:nvPr/>
        </p:nvSpPr>
        <p:spPr>
          <a:xfrm>
            <a:off x="249300" y="4670350"/>
            <a:ext cx="86688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00"/>
                </a:solidFill>
              </a:rPr>
              <a:t>…. But there probably is much more!</a:t>
            </a:r>
            <a:endParaRPr sz="18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Flee + conflict evolution</a:t>
            </a:r>
            <a:endParaRPr/>
          </a:p>
        </p:txBody>
      </p:sp>
      <p:sp>
        <p:nvSpPr>
          <p:cNvPr id="340" name="Google Shape;340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64"/>
          <p:cNvPicPr preferRelativeResize="0"/>
          <p:nvPr/>
        </p:nvPicPr>
        <p:blipFill rotWithShape="1">
          <a:blip r:embed="rId3">
            <a:alphaModFix/>
          </a:blip>
          <a:srcRect b="26472" l="8934" r="28456" t="23823"/>
          <a:stretch/>
        </p:blipFill>
        <p:spPr>
          <a:xfrm>
            <a:off x="611523" y="1152475"/>
            <a:ext cx="7875278" cy="351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Flee + conflict evolution</a:t>
            </a:r>
            <a:endParaRPr/>
          </a:p>
        </p:txBody>
      </p:sp>
      <p:pic>
        <p:nvPicPr>
          <p:cNvPr id="347" name="Google Shape;347;p65"/>
          <p:cNvPicPr preferRelativeResize="0"/>
          <p:nvPr/>
        </p:nvPicPr>
        <p:blipFill rotWithShape="1">
          <a:blip r:embed="rId3">
            <a:alphaModFix/>
          </a:blip>
          <a:srcRect b="26472" l="8934" r="28456" t="23823"/>
          <a:stretch/>
        </p:blipFill>
        <p:spPr>
          <a:xfrm>
            <a:off x="611523" y="1152475"/>
            <a:ext cx="7875278" cy="3516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5"/>
          <p:cNvSpPr/>
          <p:nvPr/>
        </p:nvSpPr>
        <p:spPr>
          <a:xfrm>
            <a:off x="1398125" y="1898200"/>
            <a:ext cx="1056300" cy="47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9" name="Google Shape;349;p65"/>
          <p:cNvCxnSpPr>
            <a:stCxn id="348" idx="3"/>
          </p:cNvCxnSpPr>
          <p:nvPr/>
        </p:nvCxnSpPr>
        <p:spPr>
          <a:xfrm flipH="1" rot="10800000">
            <a:off x="2454425" y="1438900"/>
            <a:ext cx="1117500" cy="69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p65"/>
          <p:cNvSpPr txBox="1"/>
          <p:nvPr/>
        </p:nvSpPr>
        <p:spPr>
          <a:xfrm>
            <a:off x="3571925" y="1152475"/>
            <a:ext cx="4071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What about future conflicts?</a:t>
            </a:r>
            <a:endParaRPr sz="18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67" y="340563"/>
            <a:ext cx="7935858" cy="44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/>
          <p:nvPr>
            <p:ph type="title"/>
          </p:nvPr>
        </p:nvSpPr>
        <p:spPr>
          <a:xfrm>
            <a:off x="988800" y="1134450"/>
            <a:ext cx="7166400" cy="28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Introduction to supercomputers</a:t>
            </a:r>
            <a:endParaRPr b="1" sz="4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and parallelized Flee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Flare</a:t>
            </a:r>
            <a:endParaRPr/>
          </a:p>
        </p:txBody>
      </p:sp>
      <p:sp>
        <p:nvSpPr>
          <p:cNvPr id="361" name="Google Shape;361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Aim: make a prediction how a conflict could gradually evolve, so that we can investigate how different conflict scenarios may affect arrivals of displaced people.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Model under development.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The code is there, but we are still looking for appropriate algorithms.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The model is stochastic, so every run gives a different outcome.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Open-source (BSD 3-clause license).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Written in Python 3.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Available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http://www.github.com/djgroen/flare-release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different Flare executions (Day 1)</a:t>
            </a:r>
            <a:endParaRPr/>
          </a:p>
        </p:txBody>
      </p:sp>
      <p:sp>
        <p:nvSpPr>
          <p:cNvPr id="367" name="Google Shape;367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Since the algorithm is stochastic, it can lead to different outcomes every time the simulation is run.</a:t>
            </a:r>
            <a:endParaRPr/>
          </a:p>
        </p:txBody>
      </p:sp>
      <p:pic>
        <p:nvPicPr>
          <p:cNvPr id="368" name="Google Shape;368;p68"/>
          <p:cNvPicPr preferRelativeResize="0"/>
          <p:nvPr/>
        </p:nvPicPr>
        <p:blipFill rotWithShape="1">
          <a:blip r:embed="rId3">
            <a:alphaModFix/>
          </a:blip>
          <a:srcRect b="0" l="20622" r="0" t="0"/>
          <a:stretch/>
        </p:blipFill>
        <p:spPr>
          <a:xfrm>
            <a:off x="198325" y="2357350"/>
            <a:ext cx="3918841" cy="25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8"/>
          <p:cNvSpPr/>
          <p:nvPr/>
        </p:nvSpPr>
        <p:spPr>
          <a:xfrm>
            <a:off x="3097325" y="2969775"/>
            <a:ext cx="183600" cy="183600"/>
          </a:xfrm>
          <a:prstGeom prst="ellipse">
            <a:avLst/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68"/>
          <p:cNvPicPr preferRelativeResize="0"/>
          <p:nvPr/>
        </p:nvPicPr>
        <p:blipFill rotWithShape="1">
          <a:blip r:embed="rId3">
            <a:alphaModFix/>
          </a:blip>
          <a:srcRect b="0" l="20622" r="0" t="0"/>
          <a:stretch/>
        </p:blipFill>
        <p:spPr>
          <a:xfrm>
            <a:off x="4913450" y="2357350"/>
            <a:ext cx="3918841" cy="25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8"/>
          <p:cNvSpPr/>
          <p:nvPr/>
        </p:nvSpPr>
        <p:spPr>
          <a:xfrm>
            <a:off x="7821725" y="2969775"/>
            <a:ext cx="183600" cy="183600"/>
          </a:xfrm>
          <a:prstGeom prst="ellipse">
            <a:avLst/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68"/>
          <p:cNvSpPr/>
          <p:nvPr/>
        </p:nvSpPr>
        <p:spPr>
          <a:xfrm>
            <a:off x="1497125" y="3426975"/>
            <a:ext cx="183600" cy="183600"/>
          </a:xfrm>
          <a:prstGeom prst="ellipse">
            <a:avLst/>
          </a:prstGeom>
          <a:solidFill>
            <a:srgbClr val="00FF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68"/>
          <p:cNvSpPr/>
          <p:nvPr/>
        </p:nvSpPr>
        <p:spPr>
          <a:xfrm>
            <a:off x="6221525" y="3426975"/>
            <a:ext cx="183600" cy="183600"/>
          </a:xfrm>
          <a:prstGeom prst="ellipse">
            <a:avLst/>
          </a:prstGeom>
          <a:solidFill>
            <a:srgbClr val="00FF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68"/>
          <p:cNvSpPr txBox="1"/>
          <p:nvPr/>
        </p:nvSpPr>
        <p:spPr>
          <a:xfrm>
            <a:off x="915425" y="3153375"/>
            <a:ext cx="765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Mbera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68"/>
          <p:cNvSpPr txBox="1"/>
          <p:nvPr/>
        </p:nvSpPr>
        <p:spPr>
          <a:xfrm>
            <a:off x="3280925" y="2908450"/>
            <a:ext cx="765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Kidal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different Flare simulations (Day 30)</a:t>
            </a:r>
            <a:endParaRPr/>
          </a:p>
        </p:txBody>
      </p:sp>
      <p:sp>
        <p:nvSpPr>
          <p:cNvPr id="381" name="Google Shape;381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Since the algorithm is stochastic, it can lead to different outcomes every time the simulation is run.</a:t>
            </a:r>
            <a:endParaRPr/>
          </a:p>
        </p:txBody>
      </p:sp>
      <p:pic>
        <p:nvPicPr>
          <p:cNvPr id="382" name="Google Shape;382;p69"/>
          <p:cNvPicPr preferRelativeResize="0"/>
          <p:nvPr/>
        </p:nvPicPr>
        <p:blipFill rotWithShape="1">
          <a:blip r:embed="rId3">
            <a:alphaModFix/>
          </a:blip>
          <a:srcRect b="0" l="20622" r="0" t="0"/>
          <a:stretch/>
        </p:blipFill>
        <p:spPr>
          <a:xfrm>
            <a:off x="198325" y="2357350"/>
            <a:ext cx="3918841" cy="25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9"/>
          <p:cNvSpPr/>
          <p:nvPr/>
        </p:nvSpPr>
        <p:spPr>
          <a:xfrm>
            <a:off x="3097325" y="2969775"/>
            <a:ext cx="183600" cy="183600"/>
          </a:xfrm>
          <a:prstGeom prst="ellipse">
            <a:avLst/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69"/>
          <p:cNvPicPr preferRelativeResize="0"/>
          <p:nvPr/>
        </p:nvPicPr>
        <p:blipFill rotWithShape="1">
          <a:blip r:embed="rId3">
            <a:alphaModFix/>
          </a:blip>
          <a:srcRect b="0" l="20622" r="0" t="0"/>
          <a:stretch/>
        </p:blipFill>
        <p:spPr>
          <a:xfrm>
            <a:off x="4913450" y="2357350"/>
            <a:ext cx="3918841" cy="25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9"/>
          <p:cNvSpPr/>
          <p:nvPr/>
        </p:nvSpPr>
        <p:spPr>
          <a:xfrm>
            <a:off x="7821725" y="2969775"/>
            <a:ext cx="183600" cy="183600"/>
          </a:xfrm>
          <a:prstGeom prst="ellipse">
            <a:avLst/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69"/>
          <p:cNvSpPr/>
          <p:nvPr/>
        </p:nvSpPr>
        <p:spPr>
          <a:xfrm>
            <a:off x="1497125" y="3426975"/>
            <a:ext cx="183600" cy="183600"/>
          </a:xfrm>
          <a:prstGeom prst="ellipse">
            <a:avLst/>
          </a:prstGeom>
          <a:solidFill>
            <a:srgbClr val="00FF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9"/>
          <p:cNvSpPr/>
          <p:nvPr/>
        </p:nvSpPr>
        <p:spPr>
          <a:xfrm>
            <a:off x="6221525" y="3426975"/>
            <a:ext cx="183600" cy="183600"/>
          </a:xfrm>
          <a:prstGeom prst="ellipse">
            <a:avLst/>
          </a:prstGeom>
          <a:solidFill>
            <a:srgbClr val="00FF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9"/>
          <p:cNvSpPr/>
          <p:nvPr/>
        </p:nvSpPr>
        <p:spPr>
          <a:xfrm>
            <a:off x="2868725" y="3198375"/>
            <a:ext cx="183600" cy="183600"/>
          </a:xfrm>
          <a:prstGeom prst="ellipse">
            <a:avLst/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69"/>
          <p:cNvSpPr/>
          <p:nvPr/>
        </p:nvSpPr>
        <p:spPr>
          <a:xfrm>
            <a:off x="2944925" y="3579375"/>
            <a:ext cx="183600" cy="183600"/>
          </a:xfrm>
          <a:prstGeom prst="ellipse">
            <a:avLst/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9"/>
          <p:cNvSpPr/>
          <p:nvPr/>
        </p:nvSpPr>
        <p:spPr>
          <a:xfrm>
            <a:off x="3249725" y="3579375"/>
            <a:ext cx="183600" cy="183600"/>
          </a:xfrm>
          <a:prstGeom prst="ellipse">
            <a:avLst/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9"/>
          <p:cNvSpPr/>
          <p:nvPr/>
        </p:nvSpPr>
        <p:spPr>
          <a:xfrm>
            <a:off x="2411525" y="3655575"/>
            <a:ext cx="183600" cy="183600"/>
          </a:xfrm>
          <a:prstGeom prst="ellipse">
            <a:avLst/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69"/>
          <p:cNvSpPr/>
          <p:nvPr/>
        </p:nvSpPr>
        <p:spPr>
          <a:xfrm>
            <a:off x="7745525" y="2588775"/>
            <a:ext cx="183600" cy="183600"/>
          </a:xfrm>
          <a:prstGeom prst="ellipse">
            <a:avLst/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69"/>
          <p:cNvSpPr/>
          <p:nvPr/>
        </p:nvSpPr>
        <p:spPr>
          <a:xfrm>
            <a:off x="7516925" y="3198375"/>
            <a:ext cx="183600" cy="183600"/>
          </a:xfrm>
          <a:prstGeom prst="ellipse">
            <a:avLst/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69"/>
          <p:cNvSpPr/>
          <p:nvPr/>
        </p:nvSpPr>
        <p:spPr>
          <a:xfrm>
            <a:off x="2259125" y="3350775"/>
            <a:ext cx="183600" cy="183600"/>
          </a:xfrm>
          <a:prstGeom prst="ellipse">
            <a:avLst/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69"/>
          <p:cNvSpPr/>
          <p:nvPr/>
        </p:nvSpPr>
        <p:spPr>
          <a:xfrm>
            <a:off x="2563925" y="3274575"/>
            <a:ext cx="183600" cy="183600"/>
          </a:xfrm>
          <a:prstGeom prst="ellipse">
            <a:avLst/>
          </a:prstGeom>
          <a:solidFill>
            <a:srgbClr val="FF99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conflict evolutions can be fed into Flee</a:t>
            </a:r>
            <a:endParaRPr/>
          </a:p>
        </p:txBody>
      </p:sp>
      <p:sp>
        <p:nvSpPr>
          <p:cNvPr id="401" name="Google Shape;401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...leading to different arrivals in each of the camps:</a:t>
            </a:r>
            <a:endParaRPr/>
          </a:p>
        </p:txBody>
      </p:sp>
      <p:pic>
        <p:nvPicPr>
          <p:cNvPr id="402" name="Google Shape;402;p70"/>
          <p:cNvPicPr preferRelativeResize="0"/>
          <p:nvPr/>
        </p:nvPicPr>
        <p:blipFill rotWithShape="1">
          <a:blip r:embed="rId3">
            <a:alphaModFix/>
          </a:blip>
          <a:srcRect b="6544" l="19141" r="26952" t="35122"/>
          <a:stretch/>
        </p:blipFill>
        <p:spPr>
          <a:xfrm>
            <a:off x="394087" y="1565400"/>
            <a:ext cx="5612626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6976" y="4278551"/>
            <a:ext cx="2170495" cy="7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1"/>
          <p:cNvSpPr txBox="1"/>
          <p:nvPr>
            <p:ph type="title"/>
          </p:nvPr>
        </p:nvSpPr>
        <p:spPr>
          <a:xfrm>
            <a:off x="988800" y="1134450"/>
            <a:ext cx="7166400" cy="28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Discussion: what kind of coupled model would you like to make?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2"/>
          <p:cNvSpPr txBox="1"/>
          <p:nvPr>
            <p:ph type="title"/>
          </p:nvPr>
        </p:nvSpPr>
        <p:spPr>
          <a:xfrm>
            <a:off x="988800" y="1134450"/>
            <a:ext cx="7166400" cy="28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Running the parallel and coupled simulations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How to couple to Flee?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Existing approaches: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❖"/>
            </a:pPr>
            <a:r>
              <a:rPr lang="en">
                <a:solidFill>
                  <a:srgbClr val="D9D9D9"/>
                </a:solidFill>
              </a:rPr>
              <a:t>As input CSV file.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❖"/>
            </a:pPr>
            <a:r>
              <a:rPr lang="en">
                <a:solidFill>
                  <a:srgbClr val="D9D9D9"/>
                </a:solidFill>
              </a:rPr>
              <a:t>As input CSV file, but provided dynamically at each time step (e.g., through automated transfers).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Also easily possible: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❖"/>
            </a:pPr>
            <a:r>
              <a:rPr lang="en">
                <a:solidFill>
                  <a:srgbClr val="D9D9D9"/>
                </a:solidFill>
              </a:rPr>
              <a:t>Via TCP (e.g., using MPWide).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❖"/>
            </a:pPr>
            <a:r>
              <a:rPr lang="en">
                <a:solidFill>
                  <a:srgbClr val="D9D9D9"/>
                </a:solidFill>
              </a:rPr>
              <a:t>Using a database or repository system.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❖"/>
            </a:pPr>
            <a:r>
              <a:rPr lang="en">
                <a:solidFill>
                  <a:srgbClr val="D9D9D9"/>
                </a:solidFill>
              </a:rPr>
              <a:t>(MUSCLE is not an option, as the weather simulation is run externally)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What to couple to Flee (metrics)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Calibri"/>
              <a:buChar char="❖"/>
            </a:pPr>
            <a:r>
              <a:rPr lang="en" sz="1600">
                <a:solidFill>
                  <a:srgbClr val="D9D9D9"/>
                </a:solidFill>
              </a:rPr>
              <a:t>Time resolution: </a:t>
            </a:r>
            <a:endParaRPr sz="1600">
              <a:solidFill>
                <a:srgbClr val="D9D9D9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Calibri"/>
              <a:buChar char="➢"/>
            </a:pPr>
            <a:r>
              <a:rPr lang="en" sz="1600">
                <a:solidFill>
                  <a:srgbClr val="D9D9D9"/>
                </a:solidFill>
              </a:rPr>
              <a:t>Daily for macro model.</a:t>
            </a:r>
            <a:endParaRPr sz="1600">
              <a:solidFill>
                <a:srgbClr val="D9D9D9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Calibri"/>
              <a:buChar char="➢"/>
            </a:pPr>
            <a:r>
              <a:rPr lang="en" sz="1600">
                <a:solidFill>
                  <a:srgbClr val="D9D9D9"/>
                </a:solidFill>
              </a:rPr>
              <a:t>Per 10 minutes for micro model (if we will use it).</a:t>
            </a:r>
            <a:endParaRPr sz="1600">
              <a:solidFill>
                <a:srgbClr val="D9D9D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Calibri"/>
              <a:buChar char="❖"/>
            </a:pPr>
            <a:r>
              <a:rPr lang="en" sz="1600">
                <a:solidFill>
                  <a:srgbClr val="D9D9D9"/>
                </a:solidFill>
              </a:rPr>
              <a:t>Space resolution:</a:t>
            </a:r>
            <a:endParaRPr sz="1600">
              <a:solidFill>
                <a:srgbClr val="D9D9D9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Calibri"/>
              <a:buChar char="➢"/>
            </a:pPr>
            <a:r>
              <a:rPr lang="en" sz="1600">
                <a:solidFill>
                  <a:srgbClr val="D9D9D9"/>
                </a:solidFill>
              </a:rPr>
              <a:t>10x10 km could work, as we use a 10km threshold to distinguish cities, and even walking refugees tend to travel at least 30 km per day.</a:t>
            </a:r>
            <a:endParaRPr sz="1600">
              <a:solidFill>
                <a:srgbClr val="D9D9D9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Calibri"/>
              <a:buChar char="➢"/>
            </a:pPr>
            <a:r>
              <a:rPr lang="en" sz="1600">
                <a:solidFill>
                  <a:srgbClr val="D9D9D9"/>
                </a:solidFill>
              </a:rPr>
              <a:t>Micro models may need only one “pixel”…</a:t>
            </a:r>
            <a:endParaRPr sz="1600">
              <a:solidFill>
                <a:srgbClr val="D9D9D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Calibri"/>
              <a:buChar char="❖"/>
            </a:pPr>
            <a:r>
              <a:rPr lang="en" sz="1600">
                <a:solidFill>
                  <a:srgbClr val="D9D9D9"/>
                </a:solidFill>
              </a:rPr>
              <a:t>Metrics</a:t>
            </a:r>
            <a:endParaRPr sz="1600">
              <a:solidFill>
                <a:srgbClr val="D9D9D9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Calibri"/>
              <a:buChar char="➢"/>
            </a:pPr>
            <a:r>
              <a:rPr lang="en" sz="1600">
                <a:solidFill>
                  <a:srgbClr val="D9D9D9"/>
                </a:solidFill>
              </a:rPr>
              <a:t>Precipitation - for initial hypothesis</a:t>
            </a:r>
            <a:endParaRPr sz="1600">
              <a:solidFill>
                <a:srgbClr val="D9D9D9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Calibri"/>
              <a:buChar char="➢"/>
            </a:pPr>
            <a:r>
              <a:rPr lang="en" sz="1600">
                <a:solidFill>
                  <a:srgbClr val="D9D9D9"/>
                </a:solidFill>
              </a:rPr>
              <a:t>Temperature - important especially for indirect influencers.</a:t>
            </a:r>
            <a:endParaRPr sz="1600">
              <a:solidFill>
                <a:srgbClr val="D9D9D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Calibri"/>
              <a:buChar char="❖"/>
            </a:pPr>
            <a:r>
              <a:rPr lang="en" sz="1600">
                <a:solidFill>
                  <a:srgbClr val="D9D9D9"/>
                </a:solidFill>
              </a:rPr>
              <a:t>Uncertainty / sensitivity</a:t>
            </a:r>
            <a:endParaRPr sz="1600">
              <a:solidFill>
                <a:srgbClr val="D9D9D9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Calibri"/>
              <a:buChar char="➢"/>
            </a:pPr>
            <a:r>
              <a:rPr lang="en" sz="1600">
                <a:solidFill>
                  <a:srgbClr val="D9D9D9"/>
                </a:solidFill>
              </a:rPr>
              <a:t>How do we capture the likely possibilities in the first week, the first month and the first year?</a:t>
            </a:r>
            <a:endParaRPr sz="16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supercomputer?</a:t>
            </a:r>
            <a:endParaRPr/>
          </a:p>
        </p:txBody>
      </p:sp>
      <p:sp>
        <p:nvSpPr>
          <p:cNvPr id="170" name="Google Shape;17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 supercomputer is a large machine which has a much higher performance than a regular computer.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Performance is normally measured in FLOP/s, or </a:t>
            </a:r>
            <a:r>
              <a:rPr i="1" lang="en"/>
              <a:t>floating point operations per second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One FLOP is one basic calculation instruction, e.g.:  5 + 7 = …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 2-core desktop or laptop can do about 40*10</a:t>
            </a:r>
            <a:r>
              <a:rPr baseline="30000" lang="en"/>
              <a:t>9</a:t>
            </a:r>
            <a:r>
              <a:rPr lang="en"/>
              <a:t> FLOP/s, or 40 GigaFLOP/s.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Back-of-the-envelope estimate: take the clock speed and multiply it by 8 * the number of cores.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Modern supercomputers do at least 1*10</a:t>
            </a:r>
            <a:r>
              <a:rPr baseline="30000" lang="en"/>
              <a:t>12</a:t>
            </a:r>
            <a:r>
              <a:rPr lang="en"/>
              <a:t> FLOP/s, or 1 PetaFLOP/s.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8"/>
          <p:cNvSpPr txBox="1"/>
          <p:nvPr>
            <p:ph type="title"/>
          </p:nvPr>
        </p:nvSpPr>
        <p:spPr>
          <a:xfrm>
            <a:off x="311700" y="1452600"/>
            <a:ext cx="8520600" cy="22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The HiDALGO and </a:t>
            </a:r>
            <a:endParaRPr b="1" sz="48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VECMA projects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exascale computing projects </a:t>
            </a:r>
            <a:endParaRPr/>
          </a:p>
        </p:txBody>
      </p:sp>
      <p:sp>
        <p:nvSpPr>
          <p:cNvPr id="454" name="Google Shape;454;p7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1600">
                <a:solidFill>
                  <a:srgbClr val="FFFF00"/>
                </a:solidFill>
              </a:rPr>
            </a:br>
            <a:r>
              <a:rPr lang="en" sz="1600" u="sng">
                <a:solidFill>
                  <a:schemeClr val="accent5"/>
                </a:solidFill>
                <a:hlinkClick r:id="rId3"/>
              </a:rPr>
              <a:t>http://www.hidalgo-project.eu</a:t>
            </a:r>
            <a:r>
              <a:rPr lang="en" sz="1600">
                <a:solidFill>
                  <a:srgbClr val="FFFF00"/>
                </a:solidFill>
              </a:rPr>
              <a:t> </a:t>
            </a:r>
            <a:endParaRPr sz="1600">
              <a:solidFill>
                <a:srgbClr val="FFFF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00"/>
              </a:buClr>
              <a:buSzPts val="1600"/>
              <a:buChar char="●"/>
            </a:pPr>
            <a:r>
              <a:rPr lang="en" sz="1600">
                <a:solidFill>
                  <a:srgbClr val="FFFF00"/>
                </a:solidFill>
              </a:rPr>
              <a:t>Horizon 2020 Centre of Excellence (€8M)</a:t>
            </a:r>
            <a:endParaRPr sz="1600">
              <a:solidFill>
                <a:srgbClr val="FFFF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Char char="●"/>
            </a:pPr>
            <a:r>
              <a:rPr lang="en" sz="1600">
                <a:solidFill>
                  <a:srgbClr val="FFFF00"/>
                </a:solidFill>
              </a:rPr>
              <a:t>Started Dec 2018.</a:t>
            </a:r>
            <a:endParaRPr sz="1600">
              <a:solidFill>
                <a:srgbClr val="FFFF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Char char="●"/>
            </a:pPr>
            <a:r>
              <a:rPr lang="en" sz="1600">
                <a:solidFill>
                  <a:srgbClr val="FFFF00"/>
                </a:solidFill>
              </a:rPr>
              <a:t>Aim: create coupled simulations for large supercomputers</a:t>
            </a:r>
            <a:endParaRPr sz="1600">
              <a:solidFill>
                <a:srgbClr val="FFFF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Char char="●"/>
            </a:pPr>
            <a:r>
              <a:rPr lang="en" sz="1600">
                <a:solidFill>
                  <a:srgbClr val="FFFF00"/>
                </a:solidFill>
              </a:rPr>
              <a:t>Refugee simulations is one of 3 applications.</a:t>
            </a:r>
            <a:endParaRPr/>
          </a:p>
        </p:txBody>
      </p:sp>
      <p:pic>
        <p:nvPicPr>
          <p:cNvPr id="455" name="Google Shape;455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551" y="1281401"/>
            <a:ext cx="2024824" cy="7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1" y="1281401"/>
            <a:ext cx="2170495" cy="7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79"/>
          <p:cNvSpPr txBox="1"/>
          <p:nvPr/>
        </p:nvSpPr>
        <p:spPr>
          <a:xfrm>
            <a:off x="4463950" y="1905425"/>
            <a:ext cx="456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5"/>
                </a:solidFill>
                <a:hlinkClick r:id="rId6"/>
              </a:rPr>
              <a:t>http://www.vecma.eu</a:t>
            </a:r>
            <a:endParaRPr sz="1600">
              <a:solidFill>
                <a:srgbClr val="FFFF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Horizon 2020 project (€4M)</a:t>
            </a:r>
            <a:endParaRPr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Started June 2018.</a:t>
            </a:r>
            <a:endParaRPr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Aim: establish a toolkit to validate, verify and quantify uncertainty.</a:t>
            </a:r>
            <a:endParaRPr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Refugee simulation is one of 5 application domains.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HPC and Big Data Technologies for Global Systems </a:t>
            </a:r>
            <a:endParaRPr b="1" sz="2400"/>
          </a:p>
        </p:txBody>
      </p:sp>
      <p:sp>
        <p:nvSpPr>
          <p:cNvPr id="463" name="Google Shape;463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❖"/>
            </a:pPr>
            <a:r>
              <a:rPr lang="en">
                <a:solidFill>
                  <a:srgbClr val="D9D9D9"/>
                </a:solidFill>
              </a:rPr>
              <a:t>Seeks to establish a HPC modelling and data research framework to address global challenges</a:t>
            </a:r>
            <a:endParaRPr>
              <a:solidFill>
                <a:srgbClr val="D9D9D9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➢"/>
            </a:pPr>
            <a:r>
              <a:rPr lang="en" sz="1800">
                <a:solidFill>
                  <a:srgbClr val="D9D9D9"/>
                </a:solidFill>
              </a:rPr>
              <a:t>3 pilot applications with components can be re-used for other purposes</a:t>
            </a:r>
            <a:endParaRPr sz="1800"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❖"/>
            </a:pPr>
            <a:r>
              <a:rPr lang="en">
                <a:solidFill>
                  <a:srgbClr val="D9D9D9"/>
                </a:solidFill>
              </a:rPr>
              <a:t>Established to link up different communities, with a focus on tackling global challenges using HPC and HPDA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❖"/>
            </a:pPr>
            <a:r>
              <a:rPr lang="en">
                <a:solidFill>
                  <a:srgbClr val="D9D9D9"/>
                </a:solidFill>
              </a:rPr>
              <a:t>Has unique modelling and analytics expertise, and is dedicated to share this to the benefit of the wider community in the EU </a:t>
            </a:r>
            <a:r>
              <a:rPr i="1" lang="en">
                <a:solidFill>
                  <a:srgbClr val="D9D9D9"/>
                </a:solidFill>
              </a:rPr>
              <a:t>and</a:t>
            </a:r>
            <a:r>
              <a:rPr lang="en">
                <a:solidFill>
                  <a:srgbClr val="D9D9D9"/>
                </a:solidFill>
              </a:rPr>
              <a:t> outside of it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❖"/>
            </a:pPr>
            <a:r>
              <a:rPr lang="en">
                <a:solidFill>
                  <a:srgbClr val="D9D9D9"/>
                </a:solidFill>
              </a:rPr>
              <a:t>A 3-year project, and therefore a suitable launchpad for sustained and longer-term research initiatives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464" name="Google Shape;46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4550" y="4077950"/>
            <a:ext cx="2834901" cy="9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Pilot Applications</a:t>
            </a:r>
            <a:endParaRPr/>
          </a:p>
        </p:txBody>
      </p:sp>
      <p:sp>
        <p:nvSpPr>
          <p:cNvPr id="470" name="Google Shape;470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❖"/>
            </a:pPr>
            <a:r>
              <a:rPr lang="en">
                <a:solidFill>
                  <a:srgbClr val="D9D9D9"/>
                </a:solidFill>
              </a:rPr>
              <a:t>Migration Modelling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❖"/>
            </a:pPr>
            <a:r>
              <a:rPr lang="en">
                <a:solidFill>
                  <a:srgbClr val="D9D9D9"/>
                </a:solidFill>
              </a:rPr>
              <a:t>Urban pollution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❖"/>
            </a:pPr>
            <a:r>
              <a:rPr lang="en">
                <a:solidFill>
                  <a:srgbClr val="D9D9D9"/>
                </a:solidFill>
              </a:rPr>
              <a:t>Social networks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descr="pollution image" id="471" name="Google Shape;47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850" y="1152476"/>
            <a:ext cx="4324450" cy="2130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uth Sudan Refugee Movement Map" id="472" name="Google Shape;47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03523"/>
            <a:ext cx="3861499" cy="25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 network" id="473" name="Google Shape;47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7850" y="3542992"/>
            <a:ext cx="4324451" cy="1535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 Modelling</a:t>
            </a:r>
            <a:endParaRPr/>
          </a:p>
        </p:txBody>
      </p:sp>
      <p:sp>
        <p:nvSpPr>
          <p:cNvPr id="479" name="Google Shape;479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Where will refugees arrive?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Where should we provide aid?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How can we improve their journeys?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How could policy decisions affect them, as well as other stakeholders?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What makes refugees depart?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And more broadly, what about the interplay of (forced) migration with supply chains and economic aspects?</a:t>
            </a:r>
            <a:endParaRPr>
              <a:solidFill>
                <a:srgbClr val="FF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002" y="492625"/>
            <a:ext cx="3190224" cy="17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What HiDALGO brings?</a:t>
            </a:r>
            <a:endParaRPr/>
          </a:p>
        </p:txBody>
      </p:sp>
      <p:sp>
        <p:nvSpPr>
          <p:cNvPr id="486" name="Google Shape;486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Refugee movements</a:t>
            </a:r>
            <a:endParaRPr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Weather</a:t>
            </a:r>
            <a:endParaRPr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Telecommunications</a:t>
            </a:r>
            <a:endParaRPr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Conflict propagation</a:t>
            </a:r>
            <a:endParaRPr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Food security</a:t>
            </a:r>
            <a:endParaRPr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Calibri"/>
              <a:buChar char="●"/>
            </a:pPr>
            <a:r>
              <a:rPr lang="en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Localized escape</a:t>
            </a:r>
            <a:endParaRPr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83"/>
          <p:cNvPicPr preferRelativeResize="0"/>
          <p:nvPr/>
        </p:nvPicPr>
        <p:blipFill rotWithShape="1">
          <a:blip r:embed="rId3">
            <a:alphaModFix/>
          </a:blip>
          <a:srcRect b="5042" l="18429" r="30814" t="18790"/>
          <a:stretch/>
        </p:blipFill>
        <p:spPr>
          <a:xfrm>
            <a:off x="3128699" y="2695450"/>
            <a:ext cx="2851978" cy="233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83"/>
          <p:cNvPicPr preferRelativeResize="0"/>
          <p:nvPr/>
        </p:nvPicPr>
        <p:blipFill rotWithShape="1">
          <a:blip r:embed="rId4">
            <a:alphaModFix/>
          </a:blip>
          <a:srcRect b="9878" l="62750" r="6744" t="39173"/>
          <a:stretch/>
        </p:blipFill>
        <p:spPr>
          <a:xfrm>
            <a:off x="6269449" y="2695451"/>
            <a:ext cx="2562850" cy="2330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3"/>
          <p:cNvPicPr preferRelativeResize="0"/>
          <p:nvPr/>
        </p:nvPicPr>
        <p:blipFill rotWithShape="1">
          <a:blip r:embed="rId5">
            <a:alphaModFix/>
          </a:blip>
          <a:srcRect b="22269" l="18419" r="51073" t="30678"/>
          <a:stretch/>
        </p:blipFill>
        <p:spPr>
          <a:xfrm>
            <a:off x="6269450" y="419869"/>
            <a:ext cx="2562845" cy="215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3"/>
          <p:cNvPicPr preferRelativeResize="0"/>
          <p:nvPr/>
        </p:nvPicPr>
        <p:blipFill rotWithShape="1">
          <a:blip r:embed="rId6">
            <a:alphaModFix/>
          </a:blip>
          <a:srcRect b="35492" l="45067" r="0" t="0"/>
          <a:stretch/>
        </p:blipFill>
        <p:spPr>
          <a:xfrm>
            <a:off x="4297482" y="795850"/>
            <a:ext cx="1683206" cy="1775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Boosting data research capacity</a:t>
            </a:r>
            <a:endParaRPr/>
          </a:p>
        </p:txBody>
      </p:sp>
      <p:sp>
        <p:nvSpPr>
          <p:cNvPr id="496" name="Google Shape;496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Centre of Excellence, our main aim is enable more and better research using the infrastructure available in the EU. We seek to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Bring new global challenge applications to the EU HPC landscape: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Establish model building capacities through </a:t>
            </a:r>
            <a:b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collaboration, prototyping, validation, dissemination.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existing infrastructure to tackle new research questions.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Boost existing data analytics and modelling approaches: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performance, scalability, accuracy and resolution.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Powered through 2 supercomputing centres, as well as several data analytics partners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data and modelling research in global challenge communities: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Raise awareness about the importance and potential among governments, NGOs, and society at large.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Key Challenges</a:t>
            </a:r>
            <a:endParaRPr/>
          </a:p>
        </p:txBody>
      </p:sp>
      <p:sp>
        <p:nvSpPr>
          <p:cNvPr id="502" name="Google Shape;502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Collecting good quality Big Data is a key requirement.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keep the data ethical (e.g., no possibly leakage of private/personal data)?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collect data systematically?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prevent bias from corrupting our data sets?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need a strategy to forecast and propose models in “data-dry” environments.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Traditional machine learning and big data techniques will not thrive here, simulations can.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Broader research questions (economic, supply chain aspects) require integrations with new models.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can bring the data to validate these models against?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eventually: can we use big, expensive forecasting technologies to establish heuristics for smaller, cheaper ones?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Verified Exascale Computing for Multiscale Applications</a:t>
            </a:r>
            <a:endParaRPr b="1"/>
          </a:p>
        </p:txBody>
      </p:sp>
      <p:sp>
        <p:nvSpPr>
          <p:cNvPr id="508" name="Google Shape;508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❖"/>
            </a:pPr>
            <a:r>
              <a:rPr lang="en" sz="2000">
                <a:solidFill>
                  <a:srgbClr val="D9D9D9"/>
                </a:solidFill>
              </a:rPr>
              <a:t>Horizon 2020 EU project (FET-HPC)</a:t>
            </a:r>
            <a:endParaRPr sz="2000">
              <a:solidFill>
                <a:srgbClr val="D9D9D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❖"/>
            </a:pPr>
            <a:r>
              <a:rPr lang="en" sz="2000" u="sng">
                <a:solidFill>
                  <a:srgbClr val="D9D9D9"/>
                </a:solidFill>
                <a:hlinkClick r:id="rId3"/>
              </a:rPr>
              <a:t>http://www.vecma.eu</a:t>
            </a:r>
            <a:r>
              <a:rPr lang="en" sz="2000">
                <a:solidFill>
                  <a:srgbClr val="D9D9D9"/>
                </a:solidFill>
              </a:rPr>
              <a:t> </a:t>
            </a:r>
            <a:endParaRPr sz="2000">
              <a:solidFill>
                <a:srgbClr val="D9D9D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❖"/>
            </a:pPr>
            <a:r>
              <a:rPr lang="en" sz="2000">
                <a:solidFill>
                  <a:srgbClr val="D9D9D9"/>
                </a:solidFill>
              </a:rPr>
              <a:t>Aim:</a:t>
            </a:r>
            <a:endParaRPr sz="2000">
              <a:solidFill>
                <a:srgbClr val="D9D9D9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➢"/>
            </a:pPr>
            <a:r>
              <a:rPr lang="en" sz="1800">
                <a:solidFill>
                  <a:srgbClr val="D9D9D9"/>
                </a:solidFill>
              </a:rPr>
              <a:t>Establish a toolkit for verification, validation and uncertainty quantification for multiscale applications that require large scale supercomputers. </a:t>
            </a:r>
            <a:endParaRPr sz="2000">
              <a:solidFill>
                <a:srgbClr val="D9D9D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❖"/>
            </a:pPr>
            <a:r>
              <a:rPr lang="en" sz="2000">
                <a:solidFill>
                  <a:srgbClr val="D9D9D9"/>
                </a:solidFill>
              </a:rPr>
              <a:t>Duration: June 2018 - June 2021.</a:t>
            </a:r>
            <a:endParaRPr sz="2000">
              <a:solidFill>
                <a:srgbClr val="D9D9D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09" name="Google Shape;50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348" y="3667225"/>
            <a:ext cx="3667302" cy="10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World’s biggest</a:t>
            </a:r>
            <a:endParaRPr/>
          </a:p>
        </p:txBody>
      </p:sp>
      <p:sp>
        <p:nvSpPr>
          <p:cNvPr id="176" name="Google Shape;176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Summit, based in Oak Ridge, United States.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#1 in the world at 200 PFLOP/s.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2.4 Million cores.</a:t>
            </a:r>
            <a:endParaRPr/>
          </a:p>
        </p:txBody>
      </p:sp>
      <p:pic>
        <p:nvPicPr>
          <p:cNvPr id="177" name="Google Shape;1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75" y="2495219"/>
            <a:ext cx="3864749" cy="200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SunWay TaihuLight, based in Wuxi, China.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#3 in the world at 125 PFLOP/s.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&gt;10 million cores.</a:t>
            </a:r>
            <a:endParaRPr/>
          </a:p>
        </p:txBody>
      </p:sp>
      <p:pic>
        <p:nvPicPr>
          <p:cNvPr id="179" name="Google Shape;179;p42"/>
          <p:cNvPicPr preferRelativeResize="0"/>
          <p:nvPr/>
        </p:nvPicPr>
        <p:blipFill rotWithShape="1">
          <a:blip r:embed="rId4">
            <a:alphaModFix/>
          </a:blip>
          <a:srcRect b="14135" l="0" r="0" t="28287"/>
          <a:stretch/>
        </p:blipFill>
        <p:spPr>
          <a:xfrm>
            <a:off x="4643425" y="2802075"/>
            <a:ext cx="3938600" cy="170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VECMAtk Tube Map</a:t>
            </a:r>
            <a:endParaRPr/>
          </a:p>
        </p:txBody>
      </p:sp>
      <p:pic>
        <p:nvPicPr>
          <p:cNvPr id="515" name="Google Shape;51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2538"/>
            <a:ext cx="6168074" cy="346952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87"/>
          <p:cNvSpPr txBox="1"/>
          <p:nvPr/>
        </p:nvSpPr>
        <p:spPr>
          <a:xfrm>
            <a:off x="6403800" y="1587300"/>
            <a:ext cx="274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Support the creation of procedures for uncertainty quantification and sensitivity analysis.</a:t>
            </a:r>
            <a:endParaRPr sz="1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Enable </a:t>
            </a:r>
            <a:r>
              <a:rPr i="1" lang="en" sz="1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UQP</a:t>
            </a:r>
            <a:r>
              <a:rPr lang="en" sz="1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-based application execution using a variety of infrastructures.</a:t>
            </a:r>
            <a:endParaRPr sz="1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Facilitate curation and automation of complex applications. </a:t>
            </a:r>
            <a:endParaRPr sz="1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Provide the ability to flexible schedule large numbers of jobs on remote resources.</a:t>
            </a:r>
            <a:endParaRPr sz="1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Be </a:t>
            </a:r>
            <a:r>
              <a:rPr i="1" lang="en" sz="1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used</a:t>
            </a:r>
            <a:r>
              <a:rPr lang="en" sz="1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FabSim3 plugins</a:t>
            </a:r>
            <a:endParaRPr/>
          </a:p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❖"/>
            </a:pPr>
            <a:r>
              <a:rPr lang="en">
                <a:solidFill>
                  <a:srgbClr val="D9D9D9"/>
                </a:solidFill>
              </a:rPr>
              <a:t>FabFlee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➢"/>
            </a:pPr>
            <a:r>
              <a:rPr lang="en">
                <a:solidFill>
                  <a:srgbClr val="D9D9D9"/>
                </a:solidFill>
              </a:rPr>
              <a:t>Automates refugee simulations. In use for research purposes.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❖"/>
            </a:pPr>
            <a:r>
              <a:rPr lang="en">
                <a:solidFill>
                  <a:srgbClr val="D9D9D9"/>
                </a:solidFill>
              </a:rPr>
              <a:t>FabMD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➢"/>
            </a:pPr>
            <a:r>
              <a:rPr lang="en">
                <a:solidFill>
                  <a:srgbClr val="D9D9D9"/>
                </a:solidFill>
              </a:rPr>
              <a:t>Ensembles and UQ for materials.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❖"/>
            </a:pPr>
            <a:r>
              <a:rPr lang="en">
                <a:solidFill>
                  <a:srgbClr val="D9D9D9"/>
                </a:solidFill>
              </a:rPr>
              <a:t>FabDummy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➢"/>
            </a:pPr>
            <a:r>
              <a:rPr lang="en">
                <a:solidFill>
                  <a:srgbClr val="D9D9D9"/>
                </a:solidFill>
              </a:rPr>
              <a:t>Example plugin to help reduce learning curve.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➢"/>
            </a:pPr>
            <a:r>
              <a:rPr lang="en" u="sng">
                <a:solidFill>
                  <a:srgbClr val="D9D9D9"/>
                </a:solidFill>
                <a:hlinkClick r:id="rId3"/>
              </a:rPr>
              <a:t>http://www.github.com/djgroen/FabDummy</a:t>
            </a:r>
            <a:r>
              <a:rPr lang="en">
                <a:solidFill>
                  <a:srgbClr val="D9D9D9"/>
                </a:solidFill>
              </a:rPr>
              <a:t> 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❖"/>
            </a:pPr>
            <a:r>
              <a:rPr lang="en">
                <a:solidFill>
                  <a:srgbClr val="D9D9D9"/>
                </a:solidFill>
              </a:rPr>
              <a:t>FabUQCampaign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➢"/>
            </a:pPr>
            <a:r>
              <a:rPr lang="en">
                <a:solidFill>
                  <a:srgbClr val="D9D9D9"/>
                </a:solidFill>
              </a:rPr>
              <a:t>Plugin for performing UQ using stochastic collocation.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➢"/>
            </a:pPr>
            <a:r>
              <a:rPr lang="en" u="sng">
                <a:solidFill>
                  <a:srgbClr val="D9D9D9"/>
                </a:solidFill>
                <a:hlinkClick r:id="rId4"/>
              </a:rPr>
              <a:t>http://www.github.com/wedeling/FabSC</a:t>
            </a:r>
            <a:r>
              <a:rPr lang="en">
                <a:solidFill>
                  <a:srgbClr val="D9D9D9"/>
                </a:solidFill>
              </a:rPr>
              <a:t> 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❖"/>
            </a:pPr>
            <a:r>
              <a:rPr lang="en">
                <a:solidFill>
                  <a:srgbClr val="D9D9D9"/>
                </a:solidFill>
              </a:rPr>
              <a:t>FabMUSCLE, FabAlya</a:t>
            </a:r>
            <a:endParaRPr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➢"/>
            </a:pPr>
            <a:r>
              <a:rPr lang="en">
                <a:solidFill>
                  <a:srgbClr val="D9D9D9"/>
                </a:solidFill>
              </a:rPr>
              <a:t>Planned.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VECMAtk Applications</a:t>
            </a:r>
            <a:endParaRPr/>
          </a:p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❖"/>
            </a:pPr>
            <a:r>
              <a:rPr lang="en" u="sng">
                <a:solidFill>
                  <a:srgbClr val="D9D9D9"/>
                </a:solidFill>
              </a:rPr>
              <a:t>Migration</a:t>
            </a:r>
            <a:r>
              <a:rPr lang="en">
                <a:solidFill>
                  <a:srgbClr val="D9D9D9"/>
                </a:solidFill>
              </a:rPr>
              <a:t> → conflict evolution + forced migration with SA &amp; UQ.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❖"/>
            </a:pPr>
            <a:r>
              <a:rPr lang="en">
                <a:solidFill>
                  <a:srgbClr val="D9D9D9"/>
                </a:solidFill>
              </a:rPr>
              <a:t>Fusion → coupled simplified models with on-site EasyVVUQ &amp; Pilot Jobs. 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❖"/>
            </a:pPr>
            <a:r>
              <a:rPr lang="en">
                <a:solidFill>
                  <a:srgbClr val="D9D9D9"/>
                </a:solidFill>
              </a:rPr>
              <a:t>Materials → ensemble LAMMPS workflow with UQ. 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❖"/>
            </a:pPr>
            <a:r>
              <a:rPr lang="en">
                <a:solidFill>
                  <a:srgbClr val="D9D9D9"/>
                </a:solidFill>
              </a:rPr>
              <a:t>FabUQCampaign  → ensemble workflow with UQ (stochastic collocation). 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529" name="Google Shape;52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425" y="3033923"/>
            <a:ext cx="7211049" cy="16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89"/>
          <p:cNvSpPr txBox="1"/>
          <p:nvPr/>
        </p:nvSpPr>
        <p:spPr>
          <a:xfrm>
            <a:off x="1447275" y="4568875"/>
            <a:ext cx="6115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http://www.vecma-toolkit.eu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task</a:t>
            </a:r>
            <a:endParaRPr/>
          </a:p>
        </p:txBody>
      </p:sp>
      <p:sp>
        <p:nvSpPr>
          <p:cNvPr id="536" name="Google Shape;536;p90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D</a:t>
            </a:r>
            <a:r>
              <a:rPr lang="en" sz="1800">
                <a:solidFill>
                  <a:schemeClr val="dk1"/>
                </a:solidFill>
              </a:rPr>
              <a:t>o validation and uncertainty quantification for refugee movement simulations.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A</a:t>
            </a:r>
            <a:r>
              <a:rPr lang="en" sz="1800">
                <a:solidFill>
                  <a:schemeClr val="dk1"/>
                </a:solidFill>
              </a:rPr>
              <a:t>utomate these procedures to make them easier to run and modify.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sz="1800">
                <a:solidFill>
                  <a:schemeClr val="dk1"/>
                </a:solidFill>
              </a:rPr>
              <a:t>Develop generic tools so this can be done with other large applications.</a:t>
            </a:r>
            <a:endParaRPr sz="1800">
              <a:solidFill>
                <a:schemeClr val="dk1"/>
              </a:solidFill>
            </a:endParaRPr>
          </a:p>
          <a:p>
            <a:pPr indent="-64135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Linking innovation hubs</a:t>
            </a:r>
            <a:endParaRPr/>
          </a:p>
        </p:txBody>
      </p:sp>
      <p:sp>
        <p:nvSpPr>
          <p:cNvPr id="542" name="Google Shape;542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already combine expertise from 13 different partners across Europe on High Performance Computing, Data Analytics and Artificial Intelligence.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 we also spark innovation beyond that, for instance through: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Linked EU initiatives (e.g., VECMA project on uncertainty and validation).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Spin-off innovation and impact efforts.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>
                <a:solidFill>
                  <a:schemeClr val="dk1"/>
                </a:solidFill>
              </a:rPr>
              <a:t>MOE/BMBF collaboration between HiDALGO and researchers in the Ukraine.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>
                <a:solidFill>
                  <a:schemeClr val="dk1"/>
                </a:solidFill>
              </a:rPr>
              <a:t>Brunel Impact Accelerator to forge new collaborations with Central and Eastern Africa.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>
                <a:solidFill>
                  <a:schemeClr val="dk1"/>
                </a:solidFill>
              </a:rPr>
              <a:t>Emerging collaborations with MSF, UNHCR and SAROBMED.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Voluntary data research collaborations.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>
                <a:solidFill>
                  <a:schemeClr val="dk1"/>
                </a:solidFill>
              </a:rPr>
              <a:t>(Summer) student projects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475" y="4093100"/>
            <a:ext cx="856025" cy="8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Demonstration of Flee on </a:t>
            </a:r>
            <a:endParaRPr b="1" sz="48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a supercomputer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ways to scale</a:t>
            </a:r>
            <a:endParaRPr/>
          </a:p>
        </p:txBody>
      </p:sp>
      <p:sp>
        <p:nvSpPr>
          <p:cNvPr id="185" name="Google Shape;18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3000"/>
              <a:buChar char="●"/>
            </a:pPr>
            <a:r>
              <a:rPr lang="en" sz="3000">
                <a:solidFill>
                  <a:srgbClr val="980000"/>
                </a:solidFill>
              </a:rPr>
              <a:t>Parallelizing/refining single scale models.</a:t>
            </a:r>
            <a:br>
              <a:rPr lang="en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Char char="●"/>
            </a:pPr>
            <a:r>
              <a:rPr lang="en" sz="3000">
                <a:solidFill>
                  <a:srgbClr val="38761D"/>
                </a:solidFill>
              </a:rPr>
              <a:t>Constructing multi-scale models.</a:t>
            </a:r>
            <a:br>
              <a:rPr lang="en" sz="3000"/>
            </a:b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000"/>
              <a:buChar char="●"/>
            </a:pPr>
            <a:r>
              <a:rPr lang="en" sz="3000">
                <a:solidFill>
                  <a:srgbClr val="0000FF"/>
                </a:solidFill>
              </a:rPr>
              <a:t>Adding VVUQ</a:t>
            </a:r>
            <a:endParaRPr sz="3000">
              <a:solidFill>
                <a:srgbClr val="0000FF"/>
              </a:solidFill>
            </a:endParaRPr>
          </a:p>
        </p:txBody>
      </p:sp>
      <p:sp>
        <p:nvSpPr>
          <p:cNvPr id="186" name="Google Shape;18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" name="Google Shape;187;p43"/>
          <p:cNvCxnSpPr/>
          <p:nvPr/>
        </p:nvCxnSpPr>
        <p:spPr>
          <a:xfrm>
            <a:off x="409900" y="2047125"/>
            <a:ext cx="8356500" cy="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43"/>
          <p:cNvCxnSpPr/>
          <p:nvPr/>
        </p:nvCxnSpPr>
        <p:spPr>
          <a:xfrm>
            <a:off x="409900" y="3037725"/>
            <a:ext cx="83565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43"/>
          <p:cNvCxnSpPr/>
          <p:nvPr/>
        </p:nvCxnSpPr>
        <p:spPr>
          <a:xfrm>
            <a:off x="409900" y="4104525"/>
            <a:ext cx="8356500" cy="0"/>
          </a:xfrm>
          <a:prstGeom prst="straightConnector1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43"/>
          <p:cNvSpPr txBox="1"/>
          <p:nvPr/>
        </p:nvSpPr>
        <p:spPr>
          <a:xfrm>
            <a:off x="423125" y="1661600"/>
            <a:ext cx="5936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More cores, faster time to completion, more detailed problems.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3"/>
          <p:cNvSpPr txBox="1"/>
          <p:nvPr/>
        </p:nvSpPr>
        <p:spPr>
          <a:xfrm>
            <a:off x="423125" y="2652200"/>
            <a:ext cx="5936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More cores, more couplings, more simulated phenomena incorporated.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3"/>
          <p:cNvSpPr txBox="1"/>
          <p:nvPr/>
        </p:nvSpPr>
        <p:spPr>
          <a:xfrm>
            <a:off x="423125" y="3719000"/>
            <a:ext cx="5936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More cores, more robustness, reproducibility and reliability.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 Computing</a:t>
            </a:r>
            <a:endParaRPr/>
          </a:p>
        </p:txBody>
      </p:sp>
      <p:sp>
        <p:nvSpPr>
          <p:cNvPr id="198" name="Google Shape;19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Important: supercomputers are not much </a:t>
            </a:r>
            <a:r>
              <a:rPr i="1" lang="en"/>
              <a:t>faster</a:t>
            </a:r>
            <a:r>
              <a:rPr lang="en"/>
              <a:t> than desktops.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They can just calculate more at the same time.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Compare it to building a house with 100 people, instead of 1.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The key to using supercomputers efficiently is to make sure your code distributes all the work evenly across all its cores.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 good parallel code can be 10, 100, 1,000 or even 1,000,000 times faster than a non-parallel code.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Parallelizing and enhancing Flee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4" name="Google Shape;20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❖"/>
            </a:pPr>
            <a:r>
              <a:rPr lang="en">
                <a:solidFill>
                  <a:srgbClr val="D9D9D9"/>
                </a:solidFill>
              </a:rPr>
              <a:t>Parallelization</a:t>
            </a:r>
            <a:endParaRPr>
              <a:solidFill>
                <a:srgbClr val="D9D9D9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➢"/>
            </a:pPr>
            <a:r>
              <a:rPr lang="en" sz="1800">
                <a:solidFill>
                  <a:srgbClr val="D9D9D9"/>
                </a:solidFill>
              </a:rPr>
              <a:t>Uses the Message Passing Interface for Python (MPI4Py)</a:t>
            </a:r>
            <a:endParaRPr sz="1800">
              <a:solidFill>
                <a:srgbClr val="D9D9D9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➢"/>
            </a:pPr>
            <a:r>
              <a:rPr lang="en" sz="1800">
                <a:solidFill>
                  <a:srgbClr val="D9D9D9"/>
                </a:solidFill>
              </a:rPr>
              <a:t>Agents are equally distributed across processes.</a:t>
            </a:r>
            <a:endParaRPr sz="1800">
              <a:solidFill>
                <a:srgbClr val="D9D9D9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➢"/>
            </a:pPr>
            <a:r>
              <a:rPr lang="en" sz="1800">
                <a:solidFill>
                  <a:srgbClr val="D9D9D9"/>
                </a:solidFill>
              </a:rPr>
              <a:t>Locations are still duplicated across all processes.</a:t>
            </a:r>
            <a:br>
              <a:rPr lang="en" sz="1800">
                <a:solidFill>
                  <a:srgbClr val="D9D9D9"/>
                </a:solidFill>
              </a:rPr>
            </a:br>
            <a:endParaRPr sz="1800"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❖"/>
            </a:pPr>
            <a:r>
              <a:rPr lang="en">
                <a:solidFill>
                  <a:srgbClr val="D9D9D9"/>
                </a:solidFill>
              </a:rPr>
              <a:t>Enhancing the single scale model.</a:t>
            </a:r>
            <a:endParaRPr>
              <a:solidFill>
                <a:srgbClr val="D9D9D9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➢"/>
            </a:pPr>
            <a:r>
              <a:rPr lang="en" sz="1800">
                <a:solidFill>
                  <a:srgbClr val="D9D9D9"/>
                </a:solidFill>
              </a:rPr>
              <a:t>Add detail to location graphs.</a:t>
            </a:r>
            <a:endParaRPr sz="1800">
              <a:solidFill>
                <a:srgbClr val="D9D9D9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➢"/>
            </a:pPr>
            <a:r>
              <a:rPr lang="en" sz="1800">
                <a:solidFill>
                  <a:srgbClr val="D9D9D9"/>
                </a:solidFill>
              </a:rPr>
              <a:t>Specify path type more explicitly.</a:t>
            </a:r>
            <a:endParaRPr sz="1800">
              <a:solidFill>
                <a:srgbClr val="D9D9D9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➢"/>
            </a:pPr>
            <a:r>
              <a:rPr lang="en" sz="1800">
                <a:solidFill>
                  <a:srgbClr val="D9D9D9"/>
                </a:solidFill>
              </a:rPr>
              <a:t>Enhance refugee destination selection algorithms.</a:t>
            </a:r>
            <a:endParaRPr sz="1800">
              <a:solidFill>
                <a:srgbClr val="D9D9D9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■"/>
            </a:pPr>
            <a:r>
              <a:rPr lang="en" sz="1800">
                <a:solidFill>
                  <a:srgbClr val="D9D9D9"/>
                </a:solidFill>
              </a:rPr>
              <a:t>Current arrivals appear OK, but the journey times are unrealistically long…</a:t>
            </a:r>
            <a:endParaRPr sz="1800"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❖"/>
            </a:pPr>
            <a:r>
              <a:rPr lang="en">
                <a:solidFill>
                  <a:srgbClr val="D9D9D9"/>
                </a:solidFill>
              </a:rPr>
              <a:t>Bottlenecks: Ruleset development and </a:t>
            </a:r>
            <a:r>
              <a:rPr lang="en" u="sng">
                <a:solidFill>
                  <a:srgbClr val="D9D9D9"/>
                </a:solidFill>
              </a:rPr>
              <a:t>validation</a:t>
            </a:r>
            <a:r>
              <a:rPr lang="en">
                <a:solidFill>
                  <a:srgbClr val="D9D9D9"/>
                </a:solidFill>
              </a:rPr>
              <a:t>.</a:t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1101" y="163926"/>
            <a:ext cx="2024824" cy="7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 algorithm</a:t>
            </a:r>
            <a:endParaRPr/>
          </a:p>
        </p:txBody>
      </p:sp>
      <p:sp>
        <p:nvSpPr>
          <p:cNvPr id="211" name="Google Shape;211;p46"/>
          <p:cNvSpPr txBox="1"/>
          <p:nvPr>
            <p:ph idx="1" type="body"/>
          </p:nvPr>
        </p:nvSpPr>
        <p:spPr>
          <a:xfrm>
            <a:off x="311700" y="2124400"/>
            <a:ext cx="7381800" cy="27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Loop: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Update location scores &amp; simulation time.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Evolve all agents on local process.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i="1" lang="en" sz="1800"/>
              <a:t>Aggregate Agent totals across processes (MPI_AllGather).</a:t>
            </a:r>
            <a:endParaRPr i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Complete the travel, for agents that have not done so already.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i="1" lang="en" sz="1800"/>
              <a:t>Aggregate Agent totals across processes (MPI_AllGather).</a:t>
            </a:r>
            <a:endParaRPr sz="1800"/>
          </a:p>
        </p:txBody>
      </p:sp>
      <p:sp>
        <p:nvSpPr>
          <p:cNvPr id="212" name="Google Shape;212;p46"/>
          <p:cNvSpPr txBox="1"/>
          <p:nvPr/>
        </p:nvSpPr>
        <p:spPr>
          <a:xfrm>
            <a:off x="311700" y="1017725"/>
            <a:ext cx="84282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if self.total_agents % self.mpi.size == self.mpi.rank: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self.agents.append(Person(location))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ECM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